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j4sg6MzJg8gK1qFAxP0gZMWCM+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6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31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31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26.jpg"/><Relationship Id="rId7" Type="http://schemas.openxmlformats.org/officeDocument/2006/relationships/image" Target="../media/image27.png"/><Relationship Id="rId8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311700" y="1060097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it-IT" sz="4000">
                <a:latin typeface="Calibri"/>
                <a:ea typeface="Calibri"/>
                <a:cs typeface="Calibri"/>
                <a:sym typeface="Calibri"/>
              </a:rPr>
              <a:t>SegNet: A Deep Convolutional Encoder-Decoder Architecture for Image Segmentation 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311700" y="3181363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None/>
            </a:pPr>
            <a:r>
              <a:rPr lang="it-IT" sz="2400">
                <a:solidFill>
                  <a:srgbClr val="757070"/>
                </a:solidFill>
              </a:rPr>
              <a:t>Vijay Badrinarayanan, Alex Kendall, Roberto Cipolla</a:t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79999" y="4010925"/>
            <a:ext cx="3421845" cy="9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it-IT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Davide Bartoletti  S296091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it-IT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Domenico Bulfamante  S301780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it-IT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Giovanni Sciortino  S302959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75" y="41775"/>
            <a:ext cx="2042530" cy="114835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7173686" y="4202125"/>
            <a:ext cx="1829014" cy="7386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it-IT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MLDL </a:t>
            </a:r>
            <a:br>
              <a:rPr b="0" i="0" lang="it-IT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it-IT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A.A 2021/2022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311700" y="3577663"/>
            <a:ext cx="8520600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it-IT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Transactions on Pattern Analysis and Machine Intelligence, 2016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/>
          <p:nvPr>
            <p:ph idx="1" type="body"/>
          </p:nvPr>
        </p:nvSpPr>
        <p:spPr>
          <a:xfrm>
            <a:off x="240580" y="1246817"/>
            <a:ext cx="433142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t-IT" sz="2200">
                <a:latin typeface="Calibri"/>
                <a:ea typeface="Calibri"/>
                <a:cs typeface="Calibri"/>
                <a:sym typeface="Calibri"/>
              </a:rPr>
              <a:t>DeconvNet: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Larger parameterization and computational resources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Usage of fully connected layers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78" name="Google Shape;178;p10"/>
          <p:cNvSpPr txBox="1"/>
          <p:nvPr/>
        </p:nvSpPr>
        <p:spPr>
          <a:xfrm>
            <a:off x="4402730" y="1246817"/>
            <a:ext cx="401646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-IT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U-Net</a:t>
            </a:r>
            <a:r>
              <a:rPr lang="it-IT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it-IT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reuse of pooling indices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it-IT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Transfering of the entire feature map to the decoders</a:t>
            </a:r>
            <a:endParaRPr/>
          </a:p>
        </p:txBody>
      </p:sp>
      <p:sp>
        <p:nvSpPr>
          <p:cNvPr id="179" name="Google Shape;179;p10"/>
          <p:cNvSpPr txBox="1"/>
          <p:nvPr/>
        </p:nvSpPr>
        <p:spPr>
          <a:xfrm>
            <a:off x="148158" y="464497"/>
            <a:ext cx="8324300" cy="7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-IT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similar architectures: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Visualization of a fully-connected layer. Taken from Hollemans [72] |  Download Scientific Diagram" id="180" name="Google Shape;18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7939" y="2921907"/>
            <a:ext cx="1483893" cy="15933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Visualize Filters and Feature Maps in Convolutional Neural Networks" id="181" name="Google Shape;18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0960" y="2869495"/>
            <a:ext cx="2264174" cy="16981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10"/>
          <p:cNvCxnSpPr/>
          <p:nvPr/>
        </p:nvCxnSpPr>
        <p:spPr>
          <a:xfrm>
            <a:off x="6505134" y="3718560"/>
            <a:ext cx="45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3" name="Google Shape;183;p10"/>
          <p:cNvSpPr/>
          <p:nvPr/>
        </p:nvSpPr>
        <p:spPr>
          <a:xfrm>
            <a:off x="7153773" y="3434080"/>
            <a:ext cx="1680425" cy="56896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DECODER</a:t>
            </a:r>
            <a:endParaRPr/>
          </a:p>
        </p:txBody>
      </p:sp>
      <p:cxnSp>
        <p:nvCxnSpPr>
          <p:cNvPr id="184" name="Google Shape;184;p10"/>
          <p:cNvCxnSpPr/>
          <p:nvPr/>
        </p:nvCxnSpPr>
        <p:spPr>
          <a:xfrm>
            <a:off x="233680" y="1045625"/>
            <a:ext cx="378565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5" name="Google Shape;185;p10"/>
          <p:cNvCxnSpPr/>
          <p:nvPr/>
        </p:nvCxnSpPr>
        <p:spPr>
          <a:xfrm>
            <a:off x="372246" y="1665514"/>
            <a:ext cx="1240972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6" name="Google Shape;186;p10"/>
          <p:cNvCxnSpPr/>
          <p:nvPr/>
        </p:nvCxnSpPr>
        <p:spPr>
          <a:xfrm>
            <a:off x="4402730" y="1665514"/>
            <a:ext cx="942156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" name="Google Shape;187;p10"/>
          <p:cNvSpPr txBox="1"/>
          <p:nvPr/>
        </p:nvSpPr>
        <p:spPr>
          <a:xfrm>
            <a:off x="4402730" y="4478551"/>
            <a:ext cx="44271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full feature map is passed to the decoder</a:t>
            </a:r>
            <a:endParaRPr/>
          </a:p>
        </p:txBody>
      </p:sp>
      <p:sp>
        <p:nvSpPr>
          <p:cNvPr id="188" name="Google Shape;188;p10"/>
          <p:cNvSpPr txBox="1"/>
          <p:nvPr/>
        </p:nvSpPr>
        <p:spPr>
          <a:xfrm>
            <a:off x="544280" y="4477519"/>
            <a:ext cx="33929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 of fully connected layers</a:t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94" name="Google Shape;194;p11"/>
          <p:cNvSpPr txBox="1"/>
          <p:nvPr/>
        </p:nvSpPr>
        <p:spPr>
          <a:xfrm>
            <a:off x="295825" y="574625"/>
            <a:ext cx="8324300" cy="7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-IT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SegNet vs Fully Convolutional Network 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n illustration of SegNet and FCN [2] decoders. a, b, c, d correspond... |  Download Scientific Diagram" id="195" name="Google Shape;19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75" y="1356945"/>
            <a:ext cx="8096250" cy="352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11"/>
          <p:cNvCxnSpPr/>
          <p:nvPr/>
        </p:nvCxnSpPr>
        <p:spPr>
          <a:xfrm>
            <a:off x="335280" y="1198025"/>
            <a:ext cx="6000206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w to win friends and influence people – using robots | The Exeter Blog" id="201" name="Google Shape;20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000" y="2716182"/>
            <a:ext cx="3249992" cy="2437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2"/>
          <p:cNvSpPr/>
          <p:nvPr/>
        </p:nvSpPr>
        <p:spPr>
          <a:xfrm>
            <a:off x="2523850" y="240098"/>
            <a:ext cx="1595120" cy="1137743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CamVid road scenes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2"/>
          <p:cNvSpPr txBox="1"/>
          <p:nvPr>
            <p:ph type="title"/>
          </p:nvPr>
        </p:nvSpPr>
        <p:spPr>
          <a:xfrm>
            <a:off x="311700" y="345122"/>
            <a:ext cx="193366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Training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05" name="Google Shape;205;p12"/>
          <p:cNvSpPr/>
          <p:nvPr/>
        </p:nvSpPr>
        <p:spPr>
          <a:xfrm>
            <a:off x="2141940" y="1456939"/>
            <a:ext cx="2164080" cy="113774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contrast normalization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2"/>
          <p:cNvSpPr/>
          <p:nvPr/>
        </p:nvSpPr>
        <p:spPr>
          <a:xfrm>
            <a:off x="2598875" y="2640546"/>
            <a:ext cx="1595120" cy="119888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Stochastic gradient descent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/>
          </a:p>
        </p:txBody>
      </p:sp>
      <p:sp>
        <p:nvSpPr>
          <p:cNvPr id="207" name="Google Shape;207;p12"/>
          <p:cNvSpPr/>
          <p:nvPr/>
        </p:nvSpPr>
        <p:spPr>
          <a:xfrm>
            <a:off x="2552374" y="3941443"/>
            <a:ext cx="1595120" cy="84305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balancing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2"/>
          <p:cNvSpPr/>
          <p:nvPr/>
        </p:nvSpPr>
        <p:spPr>
          <a:xfrm>
            <a:off x="6106160" y="508000"/>
            <a:ext cx="2023660" cy="127525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Benchmark performance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2"/>
          <p:cNvSpPr/>
          <p:nvPr/>
        </p:nvSpPr>
        <p:spPr>
          <a:xfrm>
            <a:off x="6099905" y="1830071"/>
            <a:ext cx="2226860" cy="132491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1" lang="it-IT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ocal subtraction and division normalizations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2"/>
          <p:cNvSpPr/>
          <p:nvPr/>
        </p:nvSpPr>
        <p:spPr>
          <a:xfrm>
            <a:off x="6067605" y="3242791"/>
            <a:ext cx="2688272" cy="112018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1"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rate : 0.1</a:t>
            </a:r>
            <a:endParaRPr/>
          </a:p>
          <a:p>
            <a:pPr indent="0" lvl="0" marL="0" marR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1"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Momentum : 0.9</a:t>
            </a:r>
            <a:endParaRPr/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12"/>
          <p:cNvCxnSpPr/>
          <p:nvPr/>
        </p:nvCxnSpPr>
        <p:spPr>
          <a:xfrm>
            <a:off x="4178110" y="919420"/>
            <a:ext cx="1875430" cy="227805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2" name="Google Shape;212;p12"/>
          <p:cNvCxnSpPr/>
          <p:nvPr/>
        </p:nvCxnSpPr>
        <p:spPr>
          <a:xfrm>
            <a:off x="4102820" y="917822"/>
            <a:ext cx="1871260" cy="1511514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3" name="Google Shape;213;p12"/>
          <p:cNvCxnSpPr/>
          <p:nvPr/>
        </p:nvCxnSpPr>
        <p:spPr>
          <a:xfrm>
            <a:off x="4102820" y="903772"/>
            <a:ext cx="2104940" cy="2449028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4" name="Google Shape;214;p12"/>
          <p:cNvCxnSpPr/>
          <p:nvPr/>
        </p:nvCxnSpPr>
        <p:spPr>
          <a:xfrm flipH="1" rot="10800000">
            <a:off x="4287520" y="1315553"/>
            <a:ext cx="1686560" cy="863205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5" name="Google Shape;215;p12"/>
          <p:cNvCxnSpPr/>
          <p:nvPr/>
        </p:nvCxnSpPr>
        <p:spPr>
          <a:xfrm>
            <a:off x="4267200" y="2161346"/>
            <a:ext cx="1706880" cy="390404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6" name="Google Shape;216;p12"/>
          <p:cNvCxnSpPr/>
          <p:nvPr/>
        </p:nvCxnSpPr>
        <p:spPr>
          <a:xfrm>
            <a:off x="4271371" y="2161346"/>
            <a:ext cx="1814469" cy="1300306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7" name="Google Shape;217;p12"/>
          <p:cNvCxnSpPr/>
          <p:nvPr/>
        </p:nvCxnSpPr>
        <p:spPr>
          <a:xfrm flipH="1" rot="10800000">
            <a:off x="4218220" y="1474063"/>
            <a:ext cx="1835320" cy="1809679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8" name="Google Shape;218;p12"/>
          <p:cNvCxnSpPr/>
          <p:nvPr/>
        </p:nvCxnSpPr>
        <p:spPr>
          <a:xfrm flipH="1" rot="10800000">
            <a:off x="4236455" y="2703535"/>
            <a:ext cx="1745965" cy="54968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9" name="Google Shape;219;p12"/>
          <p:cNvCxnSpPr/>
          <p:nvPr/>
        </p:nvCxnSpPr>
        <p:spPr>
          <a:xfrm>
            <a:off x="4204155" y="3275143"/>
            <a:ext cx="1790245" cy="327895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0" name="Google Shape;220;p12"/>
          <p:cNvCxnSpPr/>
          <p:nvPr/>
        </p:nvCxnSpPr>
        <p:spPr>
          <a:xfrm flipH="1" rot="10800000">
            <a:off x="4118970" y="3777993"/>
            <a:ext cx="1855110" cy="505505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1" name="Google Shape;221;p12"/>
          <p:cNvCxnSpPr/>
          <p:nvPr/>
        </p:nvCxnSpPr>
        <p:spPr>
          <a:xfrm flipH="1" rot="10800000">
            <a:off x="4100992" y="2805552"/>
            <a:ext cx="1984848" cy="1434176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2" name="Google Shape;222;p12"/>
          <p:cNvCxnSpPr/>
          <p:nvPr/>
        </p:nvCxnSpPr>
        <p:spPr>
          <a:xfrm>
            <a:off x="233680" y="1045625"/>
            <a:ext cx="173736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/>
          <p:nvPr>
            <p:ph type="title"/>
          </p:nvPr>
        </p:nvSpPr>
        <p:spPr>
          <a:xfrm>
            <a:off x="407670" y="784383"/>
            <a:ext cx="3840085" cy="1269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707"/>
              <a:buFont typeface="Calibri"/>
              <a:buNone/>
            </a:pPr>
            <a:br>
              <a:rPr lang="it-IT" sz="4400">
                <a:latin typeface="Calibri"/>
                <a:ea typeface="Calibri"/>
                <a:cs typeface="Calibri"/>
                <a:sym typeface="Calibri"/>
              </a:rPr>
            </a:br>
            <a:br>
              <a:rPr lang="it-IT" sz="4400">
                <a:latin typeface="Calibri"/>
                <a:ea typeface="Calibri"/>
                <a:cs typeface="Calibri"/>
                <a:sym typeface="Calibri"/>
              </a:rPr>
            </a:br>
            <a:br>
              <a:rPr lang="it-IT" sz="4400">
                <a:latin typeface="Calibri"/>
                <a:ea typeface="Calibri"/>
                <a:cs typeface="Calibri"/>
                <a:sym typeface="Calibri"/>
              </a:rPr>
            </a:br>
            <a:br>
              <a:rPr lang="it-IT" sz="4400">
                <a:latin typeface="Calibri"/>
                <a:ea typeface="Calibri"/>
                <a:cs typeface="Calibri"/>
                <a:sym typeface="Calibri"/>
              </a:rPr>
            </a:br>
            <a:r>
              <a:rPr lang="it-IT" sz="3600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707"/>
              <a:buFont typeface="Calibri"/>
              <a:buNone/>
            </a:pPr>
            <a:r>
              <a:t/>
            </a:r>
            <a:endParaRPr sz="4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707"/>
              <a:buFont typeface="Calibri"/>
              <a:buNone/>
            </a:pPr>
            <a:r>
              <a:t/>
            </a:r>
            <a:endParaRPr sz="4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707"/>
              <a:buFont typeface="Calibri"/>
              <a:buNone/>
            </a:pPr>
            <a:r>
              <a:t/>
            </a:r>
            <a:endParaRPr sz="4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707"/>
              <a:buFont typeface="Calibri"/>
              <a:buNone/>
            </a:pPr>
            <a:r>
              <a:t/>
            </a:r>
            <a:endParaRPr sz="4400"/>
          </a:p>
        </p:txBody>
      </p:sp>
      <p:sp>
        <p:nvSpPr>
          <p:cNvPr id="228" name="Google Shape;228;p13"/>
          <p:cNvSpPr txBox="1"/>
          <p:nvPr>
            <p:ph idx="1" type="body"/>
          </p:nvPr>
        </p:nvSpPr>
        <p:spPr>
          <a:xfrm>
            <a:off x="224487" y="1931282"/>
            <a:ext cx="4682793" cy="2596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/>
              <a:t>Global accuracy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/>
              <a:t>Class average accuracy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/>
              <a:t>Mean intersection over union – mIoU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/>
              <a:t>Semantic contour measure - BF</a:t>
            </a:r>
            <a:endParaRPr/>
          </a:p>
          <a:p>
            <a:pPr indent="11430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400"/>
          </a:p>
          <a:p>
            <a:pPr indent="11430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400"/>
          </a:p>
        </p:txBody>
      </p:sp>
      <p:sp>
        <p:nvSpPr>
          <p:cNvPr id="229" name="Google Shape;229;p13"/>
          <p:cNvSpPr txBox="1"/>
          <p:nvPr>
            <p:ph idx="12" type="sldNum"/>
          </p:nvPr>
        </p:nvSpPr>
        <p:spPr>
          <a:xfrm>
            <a:off x="5206365" y="4767262"/>
            <a:ext cx="8743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ts val="700"/>
              <a:buFont typeface="Calibri"/>
              <a:buNone/>
            </a:pPr>
            <a:fld id="{00000000-1234-1234-1234-123412341234}" type="slidenum">
              <a:rPr lang="it-IT" sz="7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7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uman Brain on White Background in the Form of Artificial Stock  Illustration - Illustration of idea, element: 114791393" id="230" name="Google Shape;230;p13"/>
          <p:cNvPicPr preferRelativeResize="0"/>
          <p:nvPr/>
        </p:nvPicPr>
        <p:blipFill rotWithShape="1">
          <a:blip r:embed="rId3">
            <a:alphaModFix/>
          </a:blip>
          <a:srcRect b="0" l="14544" r="24009" t="0"/>
          <a:stretch/>
        </p:blipFill>
        <p:spPr>
          <a:xfrm>
            <a:off x="4184650" y="13"/>
            <a:ext cx="4734863" cy="5143487"/>
          </a:xfrm>
          <a:custGeom>
            <a:rect b="b" l="l" r="r" t="t"/>
            <a:pathLst>
              <a:path extrusionOk="0" h="6857997" w="6313150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231" name="Google Shape;231;p13"/>
          <p:cNvCxnSpPr/>
          <p:nvPr/>
        </p:nvCxnSpPr>
        <p:spPr>
          <a:xfrm>
            <a:off x="323312" y="1681874"/>
            <a:ext cx="292037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PDF] SegNet: A Deep Convolutional Encoder-Decoder Architecture for Image  Segmentation | Semantic Scholar" id="237" name="Google Shape;237;p14"/>
          <p:cNvPicPr preferRelativeResize="0"/>
          <p:nvPr/>
        </p:nvPicPr>
        <p:blipFill rotWithShape="1">
          <a:blip r:embed="rId3">
            <a:alphaModFix/>
          </a:blip>
          <a:srcRect b="24458" l="0" r="0" t="3786"/>
          <a:stretch/>
        </p:blipFill>
        <p:spPr>
          <a:xfrm>
            <a:off x="247226" y="1033225"/>
            <a:ext cx="8649548" cy="318619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4"/>
          <p:cNvSpPr txBox="1"/>
          <p:nvPr/>
        </p:nvSpPr>
        <p:spPr>
          <a:xfrm>
            <a:off x="247226" y="370085"/>
            <a:ext cx="690468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of comparison of decoder variants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 txBox="1"/>
          <p:nvPr/>
        </p:nvSpPr>
        <p:spPr>
          <a:xfrm>
            <a:off x="231699" y="4163149"/>
            <a:ext cx="48799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global average     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class average  </a:t>
            </a:r>
            <a:endParaRPr/>
          </a:p>
        </p:txBody>
      </p:sp>
      <p:sp>
        <p:nvSpPr>
          <p:cNvPr id="240" name="Google Shape;240;p14"/>
          <p:cNvSpPr txBox="1"/>
          <p:nvPr/>
        </p:nvSpPr>
        <p:spPr>
          <a:xfrm>
            <a:off x="2671671" y="4152131"/>
            <a:ext cx="48799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mIoU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mean of intersection over union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BF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semantic contour measure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"/>
          <p:cNvSpPr txBox="1"/>
          <p:nvPr>
            <p:ph type="title"/>
          </p:nvPr>
        </p:nvSpPr>
        <p:spPr>
          <a:xfrm>
            <a:off x="500558" y="87288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Analysis Summary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5"/>
          <p:cNvSpPr txBox="1"/>
          <p:nvPr>
            <p:ph idx="1" type="body"/>
          </p:nvPr>
        </p:nvSpPr>
        <p:spPr>
          <a:xfrm>
            <a:off x="311700" y="20976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-IT"/>
              <a:t>The best performance is achieved when encoder feature maps are stored in full. This is reflected in the semantic contour delineation metric (BF) most clearly.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-IT"/>
              <a:t> When memory during inference is constrained, then compressed forms of encoder feature maps can be stored and used with an appropriate decoder to improve performance.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●"/>
            </a:pPr>
            <a:r>
              <a:rPr lang="it-IT"/>
              <a:t>Larger decoders increase performance for a given encoder network.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248" name="Google Shape;248;p15"/>
          <p:cNvCxnSpPr/>
          <p:nvPr/>
        </p:nvCxnSpPr>
        <p:spPr>
          <a:xfrm>
            <a:off x="609600" y="1445589"/>
            <a:ext cx="2993572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nalyst PNG Free Download PNG, SVG Clip art for Web - Download Clip Art,  PNG Icon Arts" id="249" name="Google Shape;24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8886" y="389678"/>
            <a:ext cx="2891744" cy="1556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15"/>
          <p:cNvCxnSpPr>
            <a:endCxn id="249" idx="2"/>
          </p:cNvCxnSpPr>
          <p:nvPr/>
        </p:nvCxnSpPr>
        <p:spPr>
          <a:xfrm>
            <a:off x="4760858" y="1946500"/>
            <a:ext cx="1623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it-IT"/>
              <a:t>Benchmarking</a:t>
            </a:r>
            <a:endParaRPr/>
          </a:p>
        </p:txBody>
      </p:sp>
      <p:sp>
        <p:nvSpPr>
          <p:cNvPr id="256" name="Google Shape;256;p16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it-IT" sz="2400"/>
              <a:t>On CamVid and SUN RGB-D</a:t>
            </a:r>
            <a:endParaRPr/>
          </a:p>
        </p:txBody>
      </p:sp>
      <p:sp>
        <p:nvSpPr>
          <p:cNvPr id="257" name="Google Shape;257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258" name="Google Shape;258;p16"/>
          <p:cNvCxnSpPr/>
          <p:nvPr/>
        </p:nvCxnSpPr>
        <p:spPr>
          <a:xfrm>
            <a:off x="724829" y="3311912"/>
            <a:ext cx="3757961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Benchmarking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7"/>
          <p:cNvSpPr txBox="1"/>
          <p:nvPr>
            <p:ph idx="1" type="body"/>
          </p:nvPr>
        </p:nvSpPr>
        <p:spPr>
          <a:xfrm>
            <a:off x="311700" y="1239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t-IT"/>
              <a:t>We quantify the performance of SegNet on two scene segmentation benchmarks: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65" name="Google Shape;2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266" name="Google Shape;266;p17"/>
          <p:cNvCxnSpPr/>
          <p:nvPr/>
        </p:nvCxnSpPr>
        <p:spPr>
          <a:xfrm>
            <a:off x="413657" y="1017725"/>
            <a:ext cx="2416629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7" name="Google Shape;267;p17"/>
          <p:cNvSpPr txBox="1"/>
          <p:nvPr/>
        </p:nvSpPr>
        <p:spPr>
          <a:xfrm>
            <a:off x="716516" y="4310512"/>
            <a:ext cx="34489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i="1"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Road scene segmentation </a:t>
            </a:r>
            <a:endParaRPr/>
          </a:p>
        </p:txBody>
      </p:sp>
      <p:sp>
        <p:nvSpPr>
          <p:cNvPr id="268" name="Google Shape;268;p17"/>
          <p:cNvSpPr txBox="1"/>
          <p:nvPr/>
        </p:nvSpPr>
        <p:spPr>
          <a:xfrm>
            <a:off x="5088490" y="4265820"/>
            <a:ext cx="356103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i="1"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Indoor scene segmentation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Visualizza immagine di origine" id="269" name="Google Shape;26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200097"/>
            <a:ext cx="4164730" cy="2072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7"/>
          <p:cNvPicPr preferRelativeResize="0"/>
          <p:nvPr/>
        </p:nvPicPr>
        <p:blipFill rotWithShape="1">
          <a:blip r:embed="rId4">
            <a:alphaModFix/>
          </a:blip>
          <a:srcRect b="0" l="1182" r="25585" t="0"/>
          <a:stretch/>
        </p:blipFill>
        <p:spPr>
          <a:xfrm>
            <a:off x="6791712" y="2159508"/>
            <a:ext cx="2040588" cy="209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7"/>
          <p:cNvPicPr preferRelativeResize="0"/>
          <p:nvPr/>
        </p:nvPicPr>
        <p:blipFill rotWithShape="1">
          <a:blip r:embed="rId5">
            <a:alphaModFix/>
          </a:blip>
          <a:srcRect b="0" l="0" r="25020" t="0"/>
          <a:stretch/>
        </p:blipFill>
        <p:spPr>
          <a:xfrm>
            <a:off x="4751124" y="2185358"/>
            <a:ext cx="2040588" cy="2072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Road Scene Segmentation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278" name="Google Shape;278;p18"/>
          <p:cNvCxnSpPr>
            <a:endCxn id="276" idx="2"/>
          </p:cNvCxnSpPr>
          <p:nvPr/>
        </p:nvCxnSpPr>
        <p:spPr>
          <a:xfrm>
            <a:off x="446400" y="1017725"/>
            <a:ext cx="4125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Review: SegNet (Semantic Segmentation) | by Sik-Ho Tsang | Towards Data  Science" id="279" name="Google Shape;279;p18"/>
          <p:cNvPicPr preferRelativeResize="0"/>
          <p:nvPr/>
        </p:nvPicPr>
        <p:blipFill rotWithShape="1">
          <a:blip r:embed="rId3">
            <a:alphaModFix/>
          </a:blip>
          <a:srcRect b="86455" l="0" r="17339" t="0"/>
          <a:stretch/>
        </p:blipFill>
        <p:spPr>
          <a:xfrm>
            <a:off x="37822" y="2107849"/>
            <a:ext cx="4338501" cy="732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view: SegNet (Semantic Segmentation) | by Sik-Ho Tsang | Towards Data  Science" id="280" name="Google Shape;280;p18"/>
          <p:cNvPicPr preferRelativeResize="0"/>
          <p:nvPr/>
        </p:nvPicPr>
        <p:blipFill rotWithShape="1">
          <a:blip r:embed="rId4">
            <a:alphaModFix/>
          </a:blip>
          <a:srcRect b="0" l="0" r="16945" t="25958"/>
          <a:stretch/>
        </p:blipFill>
        <p:spPr>
          <a:xfrm>
            <a:off x="4572000" y="1102619"/>
            <a:ext cx="4396370" cy="40390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view: SegNet (Semantic Segmentation) | by Sik-Ho Tsang | Towards Data  Science" id="281" name="Google Shape;281;p18"/>
          <p:cNvPicPr preferRelativeResize="0"/>
          <p:nvPr/>
        </p:nvPicPr>
        <p:blipFill rotWithShape="1">
          <a:blip r:embed="rId5">
            <a:alphaModFix/>
          </a:blip>
          <a:srcRect b="73756" l="-2835" r="17199" t="12722"/>
          <a:stretch/>
        </p:blipFill>
        <p:spPr>
          <a:xfrm>
            <a:off x="-126319" y="3280410"/>
            <a:ext cx="4502642" cy="73262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8"/>
          <p:cNvSpPr txBox="1"/>
          <p:nvPr/>
        </p:nvSpPr>
        <p:spPr>
          <a:xfrm>
            <a:off x="144600" y="3341820"/>
            <a:ext cx="85316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Ground Truth</a:t>
            </a:r>
            <a:endParaRPr/>
          </a:p>
        </p:txBody>
      </p:sp>
      <p:sp>
        <p:nvSpPr>
          <p:cNvPr id="283" name="Google Shape;283;p18"/>
          <p:cNvSpPr txBox="1"/>
          <p:nvPr/>
        </p:nvSpPr>
        <p:spPr>
          <a:xfrm>
            <a:off x="420" y="2310140"/>
            <a:ext cx="93968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samples</a:t>
            </a:r>
            <a:endParaRPr/>
          </a:p>
        </p:txBody>
      </p:sp>
      <p:sp>
        <p:nvSpPr>
          <p:cNvPr id="284" name="Google Shape;284;p18"/>
          <p:cNvSpPr txBox="1"/>
          <p:nvPr/>
        </p:nvSpPr>
        <p:spPr>
          <a:xfrm>
            <a:off x="4572000" y="2430339"/>
            <a:ext cx="918649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DeepLab-LargeFOV-denseCRF</a:t>
            </a:r>
            <a:endParaRPr b="1" i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8"/>
          <p:cNvSpPr txBox="1"/>
          <p:nvPr/>
        </p:nvSpPr>
        <p:spPr>
          <a:xfrm>
            <a:off x="4587000" y="1887838"/>
            <a:ext cx="91864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DeepLab-LargeFOV</a:t>
            </a:r>
            <a:endParaRPr b="1" i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8"/>
          <p:cNvSpPr txBox="1"/>
          <p:nvPr/>
        </p:nvSpPr>
        <p:spPr>
          <a:xfrm>
            <a:off x="4717548" y="1307606"/>
            <a:ext cx="60465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SegNet</a:t>
            </a:r>
            <a:endParaRPr b="1" i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8"/>
          <p:cNvSpPr txBox="1"/>
          <p:nvPr/>
        </p:nvSpPr>
        <p:spPr>
          <a:xfrm>
            <a:off x="4848900" y="3309063"/>
            <a:ext cx="41389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FCN</a:t>
            </a:r>
            <a:endParaRPr/>
          </a:p>
        </p:txBody>
      </p:sp>
      <p:sp>
        <p:nvSpPr>
          <p:cNvPr id="288" name="Google Shape;288;p18"/>
          <p:cNvSpPr txBox="1"/>
          <p:nvPr/>
        </p:nvSpPr>
        <p:spPr>
          <a:xfrm>
            <a:off x="4548960" y="4677715"/>
            <a:ext cx="82426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DeconvNet</a:t>
            </a:r>
            <a:endParaRPr b="1" i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8"/>
          <p:cNvSpPr txBox="1"/>
          <p:nvPr/>
        </p:nvSpPr>
        <p:spPr>
          <a:xfrm>
            <a:off x="4745964" y="3772707"/>
            <a:ext cx="744685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FCN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(learn deconv)</a:t>
            </a:r>
            <a:endParaRPr/>
          </a:p>
        </p:txBody>
      </p:sp>
      <p:sp>
        <p:nvSpPr>
          <p:cNvPr id="290" name="Google Shape;290;p18"/>
          <p:cNvSpPr txBox="1"/>
          <p:nvPr/>
        </p:nvSpPr>
        <p:spPr>
          <a:xfrm>
            <a:off x="44734" y="4201277"/>
            <a:ext cx="45703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on CamVid day and dusk test samples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296" name="Google Shape;296;p19"/>
          <p:cNvPicPr preferRelativeResize="0"/>
          <p:nvPr/>
        </p:nvPicPr>
        <p:blipFill rotWithShape="1">
          <a:blip r:embed="rId3">
            <a:alphaModFix/>
          </a:blip>
          <a:srcRect b="26870" l="2373" r="1822" t="0"/>
          <a:stretch/>
        </p:blipFill>
        <p:spPr>
          <a:xfrm>
            <a:off x="57857" y="584947"/>
            <a:ext cx="9086143" cy="300541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/>
        </p:nvSpPr>
        <p:spPr>
          <a:xfrm>
            <a:off x="215153" y="3906371"/>
            <a:ext cx="86666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Quantitative comparisons of SegNet with traditional methods on the CamVid 11 road class segmentation problem.</a:t>
            </a:r>
            <a:endParaRPr/>
          </a:p>
        </p:txBody>
      </p:sp>
      <p:cxnSp>
        <p:nvCxnSpPr>
          <p:cNvPr id="298" name="Google Shape;298;p19"/>
          <p:cNvCxnSpPr/>
          <p:nvPr/>
        </p:nvCxnSpPr>
        <p:spPr>
          <a:xfrm>
            <a:off x="292212" y="4610811"/>
            <a:ext cx="8261644" cy="52406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it-IT"/>
              <a:t>Introduction</a:t>
            </a:r>
            <a:endParaRPr/>
          </a:p>
        </p:txBody>
      </p:sp>
      <p:sp>
        <p:nvSpPr>
          <p:cNvPr id="99" name="Google Shape;99;p2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it-IT" sz="2400"/>
              <a:t>Paper Presentation</a:t>
            </a:r>
            <a:endParaRPr/>
          </a:p>
        </p:txBody>
      </p:sp>
      <p:sp>
        <p:nvSpPr>
          <p:cNvPr id="100" name="Google Shape;100;p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101" name="Google Shape;101;p2"/>
          <p:cNvCxnSpPr/>
          <p:nvPr/>
        </p:nvCxnSpPr>
        <p:spPr>
          <a:xfrm>
            <a:off x="724829" y="3311912"/>
            <a:ext cx="3757961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SUN RGB-D Indoor Scenes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Qualitative assessment of SegNet predictions on RGB indoor test scenes... |  Download Scientific Diagram" id="305" name="Google Shape;305;p20"/>
          <p:cNvPicPr preferRelativeResize="0"/>
          <p:nvPr/>
        </p:nvPicPr>
        <p:blipFill rotWithShape="1">
          <a:blip r:embed="rId3">
            <a:alphaModFix/>
          </a:blip>
          <a:srcRect b="85359" l="14964" r="0" t="0"/>
          <a:stretch/>
        </p:blipFill>
        <p:spPr>
          <a:xfrm>
            <a:off x="92822" y="1868782"/>
            <a:ext cx="4027395" cy="6321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alitative assessment of SegNet predictions on RGB indoor test scenes... |  Download Scientific Diagram" id="306" name="Google Shape;306;p20"/>
          <p:cNvPicPr preferRelativeResize="0"/>
          <p:nvPr/>
        </p:nvPicPr>
        <p:blipFill rotWithShape="1">
          <a:blip r:embed="rId4">
            <a:alphaModFix/>
          </a:blip>
          <a:srcRect b="70457" l="15083" r="0" t="14641"/>
          <a:stretch/>
        </p:blipFill>
        <p:spPr>
          <a:xfrm>
            <a:off x="92822" y="2761410"/>
            <a:ext cx="4008924" cy="641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alitative assessment of SegNet predictions on RGB indoor test scenes... |  Download Scientific Diagram" id="307" name="Google Shape;307;p20"/>
          <p:cNvPicPr preferRelativeResize="0"/>
          <p:nvPr/>
        </p:nvPicPr>
        <p:blipFill rotWithShape="1">
          <a:blip r:embed="rId5">
            <a:alphaModFix/>
          </a:blip>
          <a:srcRect b="0" l="14794" r="0" t="29543"/>
          <a:stretch/>
        </p:blipFill>
        <p:spPr>
          <a:xfrm>
            <a:off x="4881112" y="1358152"/>
            <a:ext cx="4068331" cy="306689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0"/>
          <p:cNvSpPr txBox="1"/>
          <p:nvPr/>
        </p:nvSpPr>
        <p:spPr>
          <a:xfrm>
            <a:off x="4352664" y="1506552"/>
            <a:ext cx="60465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SegNet</a:t>
            </a:r>
            <a:endParaRPr b="1" i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0"/>
          <p:cNvSpPr txBox="1"/>
          <p:nvPr/>
        </p:nvSpPr>
        <p:spPr>
          <a:xfrm>
            <a:off x="4189341" y="1969402"/>
            <a:ext cx="91864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DeepLab-LargeFOV</a:t>
            </a:r>
            <a:endParaRPr b="1" i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0"/>
          <p:cNvSpPr txBox="1"/>
          <p:nvPr/>
        </p:nvSpPr>
        <p:spPr>
          <a:xfrm>
            <a:off x="4157564" y="2571750"/>
            <a:ext cx="918649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DeepLab-LargeFOV-denseCRF</a:t>
            </a:r>
            <a:endParaRPr b="1" i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0"/>
          <p:cNvSpPr txBox="1"/>
          <p:nvPr/>
        </p:nvSpPr>
        <p:spPr>
          <a:xfrm>
            <a:off x="4317203" y="3153079"/>
            <a:ext cx="744685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FCN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(learn deconv)</a:t>
            </a:r>
            <a:endParaRPr/>
          </a:p>
        </p:txBody>
      </p:sp>
      <p:sp>
        <p:nvSpPr>
          <p:cNvPr id="312" name="Google Shape;312;p20"/>
          <p:cNvSpPr txBox="1"/>
          <p:nvPr/>
        </p:nvSpPr>
        <p:spPr>
          <a:xfrm>
            <a:off x="4120217" y="3951087"/>
            <a:ext cx="82426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DeconvNet</a:t>
            </a:r>
            <a:endParaRPr b="1" i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0"/>
          <p:cNvSpPr txBox="1"/>
          <p:nvPr/>
        </p:nvSpPr>
        <p:spPr>
          <a:xfrm>
            <a:off x="23702" y="1663932"/>
            <a:ext cx="93968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samples</a:t>
            </a:r>
            <a:endParaRPr/>
          </a:p>
        </p:txBody>
      </p:sp>
      <p:sp>
        <p:nvSpPr>
          <p:cNvPr id="314" name="Google Shape;314;p20"/>
          <p:cNvSpPr txBox="1"/>
          <p:nvPr/>
        </p:nvSpPr>
        <p:spPr>
          <a:xfrm>
            <a:off x="0" y="2574956"/>
            <a:ext cx="104866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Ground Truth</a:t>
            </a:r>
            <a:endParaRPr/>
          </a:p>
        </p:txBody>
      </p:sp>
      <p:cxnSp>
        <p:nvCxnSpPr>
          <p:cNvPr id="315" name="Google Shape;315;p20"/>
          <p:cNvCxnSpPr>
            <a:endCxn id="303" idx="2"/>
          </p:cNvCxnSpPr>
          <p:nvPr/>
        </p:nvCxnSpPr>
        <p:spPr>
          <a:xfrm>
            <a:off x="413700" y="1017725"/>
            <a:ext cx="4158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" name="Google Shape;316;p20"/>
          <p:cNvSpPr txBox="1"/>
          <p:nvPr/>
        </p:nvSpPr>
        <p:spPr>
          <a:xfrm>
            <a:off x="115256" y="3525610"/>
            <a:ext cx="392490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Qualitative assessment of SegNet predictions on RGB indoor test scenes from the recently released SUN RGB-D dataset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322" name="Google Shape;32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22" y="1901228"/>
            <a:ext cx="9066178" cy="121427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1"/>
          <p:cNvSpPr txBox="1"/>
          <p:nvPr/>
        </p:nvSpPr>
        <p:spPr>
          <a:xfrm>
            <a:off x="122842" y="3242272"/>
            <a:ext cx="902115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average accuracies of SegNet predictions for the 37 indoor scene classes in the SUN RGB-D benchmark dataset</a:t>
            </a:r>
            <a:endParaRPr/>
          </a:p>
        </p:txBody>
      </p:sp>
      <p:cxnSp>
        <p:nvCxnSpPr>
          <p:cNvPr id="324" name="Google Shape;324;p21"/>
          <p:cNvCxnSpPr/>
          <p:nvPr/>
        </p:nvCxnSpPr>
        <p:spPr>
          <a:xfrm flipH="1" rot="10800000">
            <a:off x="221876" y="3827047"/>
            <a:ext cx="7994277" cy="59153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2"/>
          <p:cNvSpPr txBox="1"/>
          <p:nvPr>
            <p:ph idx="1" type="body"/>
          </p:nvPr>
        </p:nvSpPr>
        <p:spPr>
          <a:xfrm>
            <a:off x="284931" y="284753"/>
            <a:ext cx="8520600" cy="1265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CamVid segmentation vs SUNRGB-D segmentation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332" name="Google Shape;332;p22"/>
          <p:cNvPicPr preferRelativeResize="0"/>
          <p:nvPr/>
        </p:nvPicPr>
        <p:blipFill rotWithShape="1">
          <a:blip r:embed="rId3">
            <a:alphaModFix/>
          </a:blip>
          <a:srcRect b="69594" l="12263" r="13305" t="0"/>
          <a:stretch/>
        </p:blipFill>
        <p:spPr>
          <a:xfrm>
            <a:off x="284931" y="658847"/>
            <a:ext cx="8577814" cy="1912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22"/>
          <p:cNvCxnSpPr/>
          <p:nvPr/>
        </p:nvCxnSpPr>
        <p:spPr>
          <a:xfrm>
            <a:off x="361776" y="719410"/>
            <a:ext cx="537754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34" name="Google Shape;334;p22"/>
          <p:cNvPicPr preferRelativeResize="0"/>
          <p:nvPr/>
        </p:nvPicPr>
        <p:blipFill rotWithShape="1">
          <a:blip r:embed="rId4">
            <a:alphaModFix/>
          </a:blip>
          <a:srcRect b="22985" l="12418" r="13854" t="54266"/>
          <a:stretch/>
        </p:blipFill>
        <p:spPr>
          <a:xfrm>
            <a:off x="299105" y="3128665"/>
            <a:ext cx="8563640" cy="144240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2"/>
          <p:cNvSpPr txBox="1"/>
          <p:nvPr/>
        </p:nvSpPr>
        <p:spPr>
          <a:xfrm>
            <a:off x="281255" y="2574851"/>
            <a:ext cx="828598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Quantitative comparison of deep networks for semantic segmentation on the CamVid test set when trained on a corpus of 3433 road scenes without class balancing.</a:t>
            </a:r>
            <a:endParaRPr b="1" i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2"/>
          <p:cNvSpPr txBox="1"/>
          <p:nvPr/>
        </p:nvSpPr>
        <p:spPr>
          <a:xfrm>
            <a:off x="257222" y="4592162"/>
            <a:ext cx="892235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Quantitative comparison of deep architectures on the SUNRGB-D dataset when trained on a corpus of 5250 indoor scenes</a:t>
            </a:r>
            <a:endParaRPr b="1" i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it-IT"/>
              <a:t>Conclusion </a:t>
            </a:r>
            <a:endParaRPr/>
          </a:p>
        </p:txBody>
      </p:sp>
      <p:sp>
        <p:nvSpPr>
          <p:cNvPr id="342" name="Google Shape;342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343" name="Google Shape;343;p23"/>
          <p:cNvCxnSpPr/>
          <p:nvPr/>
        </p:nvCxnSpPr>
        <p:spPr>
          <a:xfrm>
            <a:off x="724829" y="3311912"/>
            <a:ext cx="3757961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4"/>
          <p:cNvSpPr txBox="1"/>
          <p:nvPr>
            <p:ph idx="1" type="body"/>
          </p:nvPr>
        </p:nvSpPr>
        <p:spPr>
          <a:xfrm>
            <a:off x="311699" y="1170709"/>
            <a:ext cx="4840591" cy="3527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SegNet :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-IT" sz="2000">
                <a:latin typeface="Calibri"/>
                <a:ea typeface="Calibri"/>
                <a:cs typeface="Calibri"/>
                <a:sym typeface="Calibri"/>
              </a:rPr>
              <a:t>Born from the </a:t>
            </a:r>
            <a:r>
              <a:rPr lang="it-IT" sz="2000"/>
              <a:t>need to design an efficient architecture for road and indoor scene understanding which is efficient both in terms of memory and computational time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●"/>
            </a:pPr>
            <a:r>
              <a:rPr lang="it-IT" sz="2200"/>
              <a:t>Stores the max-pooling indices of the feature maps and uses them in its decoder network to achieve good performance.</a:t>
            </a:r>
            <a:r>
              <a:rPr lang="it-IT" sz="2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Cloud data database server storage icon Royalty Free Vector" id="351" name="Google Shape;351;p24"/>
          <p:cNvPicPr preferRelativeResize="0"/>
          <p:nvPr/>
        </p:nvPicPr>
        <p:blipFill rotWithShape="1">
          <a:blip r:embed="rId3">
            <a:alphaModFix/>
          </a:blip>
          <a:srcRect b="9811" l="0" r="0" t="0"/>
          <a:stretch/>
        </p:blipFill>
        <p:spPr>
          <a:xfrm>
            <a:off x="5276925" y="1461942"/>
            <a:ext cx="1416995" cy="137852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4"/>
          <p:cNvSpPr/>
          <p:nvPr/>
        </p:nvSpPr>
        <p:spPr>
          <a:xfrm>
            <a:off x="5672014" y="2566555"/>
            <a:ext cx="1094879" cy="31172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ow To Draw A Cartoon Computer Using Basic Shapes" id="353" name="Google Shape;35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1673" y="1264731"/>
            <a:ext cx="1772949" cy="177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03288">
            <a:off x="7981131" y="1242064"/>
            <a:ext cx="699533" cy="854602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4"/>
          <p:cNvSpPr/>
          <p:nvPr/>
        </p:nvSpPr>
        <p:spPr>
          <a:xfrm>
            <a:off x="6982067" y="2566555"/>
            <a:ext cx="2039091" cy="31172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computational time</a:t>
            </a:r>
            <a:endParaRPr/>
          </a:p>
        </p:txBody>
      </p:sp>
      <p:pic>
        <p:nvPicPr>
          <p:cNvPr descr="Gratis Running Vettoriale - (23.918 download gratuiti)" id="356" name="Google Shape;35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4482" y="2897949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99547" y="2957881"/>
            <a:ext cx="1675840" cy="1675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24"/>
          <p:cNvCxnSpPr/>
          <p:nvPr/>
        </p:nvCxnSpPr>
        <p:spPr>
          <a:xfrm>
            <a:off x="5276925" y="4553921"/>
            <a:ext cx="319553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59" name="Google Shape;359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12940">
            <a:off x="7815232" y="3285078"/>
            <a:ext cx="644469" cy="4661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24"/>
          <p:cNvCxnSpPr/>
          <p:nvPr/>
        </p:nvCxnSpPr>
        <p:spPr>
          <a:xfrm>
            <a:off x="401133" y="1017725"/>
            <a:ext cx="292037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>
            <p:ph type="title"/>
          </p:nvPr>
        </p:nvSpPr>
        <p:spPr>
          <a:xfrm>
            <a:off x="111907" y="138614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it-IT" sz="2400">
                <a:latin typeface="Calibri"/>
                <a:ea typeface="Calibri"/>
                <a:cs typeface="Calibri"/>
                <a:sym typeface="Calibri"/>
              </a:rPr>
              <a:t>Semantic Segmentation: </a:t>
            </a:r>
            <a:br>
              <a:rPr lang="it-IT" sz="2000">
                <a:latin typeface="Calibri"/>
                <a:ea typeface="Calibri"/>
                <a:cs typeface="Calibri"/>
                <a:sym typeface="Calibri"/>
              </a:rPr>
            </a:br>
            <a:br>
              <a:rPr b="1" lang="it-IT" sz="2400">
                <a:latin typeface="Calibri"/>
                <a:ea typeface="Calibri"/>
                <a:cs typeface="Calibri"/>
                <a:sym typeface="Calibri"/>
              </a:rPr>
            </a:b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08" name="Google Shape;108;p3"/>
          <p:cNvSpPr txBox="1"/>
          <p:nvPr/>
        </p:nvSpPr>
        <p:spPr>
          <a:xfrm>
            <a:off x="193610" y="2195939"/>
            <a:ext cx="3165558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of linking each pixel in an image to a class label according with specific categories.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" name="Google Shape;109;p3"/>
          <p:cNvCxnSpPr/>
          <p:nvPr/>
        </p:nvCxnSpPr>
        <p:spPr>
          <a:xfrm>
            <a:off x="193610" y="1856972"/>
            <a:ext cx="292037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9169" y="942511"/>
            <a:ext cx="5473131" cy="3258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3359168" y="4223084"/>
            <a:ext cx="53550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SegNet predictions on road scenes and indoor scenes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419"/>
              <a:buFont typeface="Calibri"/>
              <a:buNone/>
            </a:pPr>
            <a:r>
              <a:rPr lang="it-IT" sz="3600">
                <a:latin typeface="Calibri"/>
                <a:ea typeface="Calibri"/>
                <a:cs typeface="Calibri"/>
                <a:sym typeface="Calibri"/>
              </a:rPr>
              <a:t>SegNet</a:t>
            </a:r>
            <a:br>
              <a:rPr lang="it-IT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18" name="Google Shape;118;p4"/>
          <p:cNvSpPr txBox="1"/>
          <p:nvPr/>
        </p:nvSpPr>
        <p:spPr>
          <a:xfrm>
            <a:off x="311700" y="1274330"/>
            <a:ext cx="6533048" cy="3262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fully convolutional neural network architecture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Encoder Network 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VGG16 with no fully connected layers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Decoder Network 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from low resolution features maps to                       full resolution features maps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Trade off between </a:t>
            </a: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 rot="797327">
            <a:off x="6746010" y="1271550"/>
            <a:ext cx="2012027" cy="1355831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Max-pooling Indices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" name="Google Shape;120;p4"/>
          <p:cNvCxnSpPr/>
          <p:nvPr/>
        </p:nvCxnSpPr>
        <p:spPr>
          <a:xfrm>
            <a:off x="475972" y="1017725"/>
            <a:ext cx="292037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it-IT"/>
              <a:t>Related Works</a:t>
            </a:r>
            <a:endParaRPr/>
          </a:p>
        </p:txBody>
      </p:sp>
      <p:sp>
        <p:nvSpPr>
          <p:cNvPr id="126" name="Google Shape;126;p5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it-IT" sz="2400"/>
              <a:t>Previous architectures for semantic segmentation </a:t>
            </a:r>
            <a:endParaRPr/>
          </a:p>
        </p:txBody>
      </p:sp>
      <p:sp>
        <p:nvSpPr>
          <p:cNvPr id="127" name="Google Shape;127;p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128" name="Google Shape;128;p5"/>
          <p:cNvCxnSpPr/>
          <p:nvPr/>
        </p:nvCxnSpPr>
        <p:spPr>
          <a:xfrm>
            <a:off x="724829" y="3311912"/>
            <a:ext cx="3757961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135" name="Google Shape;135;p6"/>
          <p:cNvCxnSpPr/>
          <p:nvPr/>
        </p:nvCxnSpPr>
        <p:spPr>
          <a:xfrm>
            <a:off x="399773" y="1053685"/>
            <a:ext cx="272288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Machine learning 3 step infographic, artificial intelligence, Machine  learning and Deep learning flat line vector banner with icons on white  background. - IM+io" id="136" name="Google Shape;13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773" y="1288762"/>
            <a:ext cx="5181600" cy="356666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6"/>
          <p:cNvSpPr txBox="1"/>
          <p:nvPr/>
        </p:nvSpPr>
        <p:spPr>
          <a:xfrm>
            <a:off x="3481817" y="1162294"/>
            <a:ext cx="507864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Evolution of the methods implied for semantic segmentation: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 txBox="1"/>
          <p:nvPr/>
        </p:nvSpPr>
        <p:spPr>
          <a:xfrm>
            <a:off x="3155827" y="2825059"/>
            <a:ext cx="50786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convolutional network </a:t>
            </a:r>
            <a:endParaRPr/>
          </a:p>
        </p:txBody>
      </p:sp>
      <p:sp>
        <p:nvSpPr>
          <p:cNvPr id="139" name="Google Shape;139;p6"/>
          <p:cNvSpPr txBox="1"/>
          <p:nvPr/>
        </p:nvSpPr>
        <p:spPr>
          <a:xfrm>
            <a:off x="3218786" y="3420237"/>
            <a:ext cx="50786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Newer deep architecture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3209973" y="2062583"/>
            <a:ext cx="507864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Classifier techniques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6532870" y="2021259"/>
            <a:ext cx="1964660" cy="55524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 engineered features 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6523139" y="3438273"/>
            <a:ext cx="2431284" cy="111447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Decode low resolution image representation to pixel-wise predictions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6523139" y="2725136"/>
            <a:ext cx="2198549" cy="55524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categorization to segmentation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it-IT"/>
              <a:t>Architecture</a:t>
            </a:r>
            <a:endParaRPr/>
          </a:p>
        </p:txBody>
      </p:sp>
      <p:sp>
        <p:nvSpPr>
          <p:cNvPr id="149" name="Google Shape;149;p7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it-IT" sz="2400"/>
              <a:t>Network components and their behaviour</a:t>
            </a:r>
            <a:endParaRPr sz="2400"/>
          </a:p>
        </p:txBody>
      </p:sp>
      <p:sp>
        <p:nvSpPr>
          <p:cNvPr id="150" name="Google Shape;150;p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151" name="Google Shape;151;p7"/>
          <p:cNvCxnSpPr/>
          <p:nvPr/>
        </p:nvCxnSpPr>
        <p:spPr>
          <a:xfrm>
            <a:off x="724829" y="3311912"/>
            <a:ext cx="516301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sualizza immagine di origine" id="156" name="Google Shape;15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784" y="1895226"/>
            <a:ext cx="8640431" cy="25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 txBox="1"/>
          <p:nvPr>
            <p:ph idx="1" type="body"/>
          </p:nvPr>
        </p:nvSpPr>
        <p:spPr>
          <a:xfrm>
            <a:off x="2097709" y="4400351"/>
            <a:ext cx="2819979" cy="10273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b="1" lang="it-IT" sz="1800">
                <a:latin typeface="Calibri"/>
                <a:ea typeface="Calibri"/>
                <a:cs typeface="Calibri"/>
                <a:sym typeface="Calibri"/>
              </a:rPr>
              <a:t>13 convolutional layers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60" name="Google Shape;160;p8"/>
          <p:cNvSpPr txBox="1"/>
          <p:nvPr/>
        </p:nvSpPr>
        <p:spPr>
          <a:xfrm>
            <a:off x="2231820" y="1531386"/>
            <a:ext cx="2340179" cy="10273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ENCODER</a:t>
            </a:r>
            <a:endParaRPr/>
          </a:p>
        </p:txBody>
      </p:sp>
      <p:sp>
        <p:nvSpPr>
          <p:cNvPr id="161" name="Google Shape;161;p8"/>
          <p:cNvSpPr txBox="1"/>
          <p:nvPr/>
        </p:nvSpPr>
        <p:spPr>
          <a:xfrm>
            <a:off x="5952060" y="1525894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DECODER</a:t>
            </a:r>
            <a:endParaRPr/>
          </a:p>
        </p:txBody>
      </p:sp>
      <p:cxnSp>
        <p:nvCxnSpPr>
          <p:cNvPr id="162" name="Google Shape;162;p8"/>
          <p:cNvCxnSpPr/>
          <p:nvPr/>
        </p:nvCxnSpPr>
        <p:spPr>
          <a:xfrm>
            <a:off x="406400" y="1027030"/>
            <a:ext cx="230632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 txBox="1"/>
          <p:nvPr>
            <p:ph idx="1" type="body"/>
          </p:nvPr>
        </p:nvSpPr>
        <p:spPr>
          <a:xfrm>
            <a:off x="327321" y="395624"/>
            <a:ext cx="7747212" cy="8588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976"/>
              <a:buNone/>
            </a:pPr>
            <a:r>
              <a:rPr lang="it-IT" sz="4300">
                <a:latin typeface="Calibri"/>
                <a:ea typeface="Calibri"/>
                <a:cs typeface="Calibri"/>
                <a:sym typeface="Calibri"/>
              </a:rPr>
              <a:t>Why the usage of max-indices in the decoder phase?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137142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69" name="Google Shape;169;p9"/>
          <p:cNvSpPr txBox="1"/>
          <p:nvPr/>
        </p:nvSpPr>
        <p:spPr>
          <a:xfrm>
            <a:off x="327321" y="961037"/>
            <a:ext cx="8997433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Improves boundary delineation 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the number of parameters enabling end-to-end training 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form of upsampling can be incorporated into any encoder-decoder architecture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p9"/>
          <p:cNvCxnSpPr/>
          <p:nvPr/>
        </p:nvCxnSpPr>
        <p:spPr>
          <a:xfrm>
            <a:off x="453113" y="961037"/>
            <a:ext cx="7829827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mage upsampling deep learning - Cheap Online Shopping -" id="171" name="Google Shape;171;p9"/>
          <p:cNvPicPr preferRelativeResize="0"/>
          <p:nvPr/>
        </p:nvPicPr>
        <p:blipFill rotWithShape="1">
          <a:blip r:embed="rId3">
            <a:alphaModFix/>
          </a:blip>
          <a:srcRect b="8015" l="11642" r="10393" t="50000"/>
          <a:stretch/>
        </p:blipFill>
        <p:spPr>
          <a:xfrm>
            <a:off x="1117545" y="2847345"/>
            <a:ext cx="6908909" cy="2159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